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handoutMasterIdLst>
    <p:handoutMasterId r:id="rId15"/>
  </p:handoutMasterIdLst>
  <p:sldIdLst>
    <p:sldId id="256" r:id="rId3"/>
    <p:sldId id="257" r:id="rId4"/>
    <p:sldId id="258" r:id="rId5"/>
    <p:sldId id="259" r:id="rId6"/>
    <p:sldId id="260" r:id="rId7"/>
    <p:sldId id="265" r:id="rId8"/>
    <p:sldId id="261" r:id="rId9"/>
    <p:sldId id="262" r:id="rId10"/>
    <p:sldId id="263" r:id="rId11"/>
    <p:sldId id="264" r:id="rId12"/>
    <p:sldId id="266" r:id="rId13"/>
    <p:sldId id="267" r:id="rId14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7DB891-148A-4510-8C11-F58708E5625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C6B96-C28C-453E-8AE5-5E001A60B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2560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DE74D9D-DF47-4379-832C-6B61D678342B}" type="datetimeFigureOut">
              <a:rPr/>
              <a:pPr/>
              <a:t>10/10/2019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FD68871-19B0-4EDE-BCCF-C23A48ED0D6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67732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E74D9D-DF47-4379-832C-6B61D678342B}" type="datetimeFigureOut">
              <a:rPr lang="en-US" smtClean="0">
                <a:solidFill>
                  <a:srgbClr val="B13F9A"/>
                </a:solidFill>
              </a:rPr>
              <a:pPr/>
              <a:t>10/10/2019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8871-19B0-4EDE-BCCF-C23A48ED0D6C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679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DE74D9D-DF47-4379-832C-6B61D678342B}" type="datetimeFigureOut">
              <a:rPr lang="en-US" smtClean="0">
                <a:solidFill>
                  <a:srgbClr val="B13F9A"/>
                </a:solidFill>
              </a:rPr>
              <a:pPr/>
              <a:t>10/10/2019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DFD68871-19B0-4EDE-BCCF-C23A48ED0D6C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654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E74D9D-DF47-4379-832C-6B61D678342B}" type="datetimeFigureOut">
              <a:rPr lang="en-US" smtClean="0">
                <a:solidFill>
                  <a:srgbClr val="B13F9A"/>
                </a:solidFill>
              </a:rPr>
              <a:pPr/>
              <a:t>10/10/2019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8871-19B0-4EDE-BCCF-C23A48ED0D6C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888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E74D9D-DF47-4379-832C-6B61D678342B}" type="datetimeFigureOut">
              <a:rPr lang="en-US" smtClean="0">
                <a:solidFill>
                  <a:srgbClr val="B13F9A"/>
                </a:solidFill>
              </a:rPr>
              <a:pPr/>
              <a:t>10/10/2019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8871-19B0-4EDE-BCCF-C23A48ED0D6C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375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E74D9D-DF47-4379-832C-6B61D678342B}" type="datetimeFigureOut">
              <a:rPr lang="en-US" smtClean="0">
                <a:solidFill>
                  <a:srgbClr val="B13F9A"/>
                </a:solidFill>
              </a:rPr>
              <a:pPr/>
              <a:t>10/10/2019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8871-19B0-4EDE-BCCF-C23A48ED0D6C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204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DE74D9D-DF47-4379-832C-6B61D678342B}" type="datetimeFigureOut">
              <a:rPr lang="en-US" smtClean="0">
                <a:solidFill>
                  <a:srgbClr val="B13F9A"/>
                </a:solidFill>
              </a:rPr>
              <a:pPr/>
              <a:t>10/10/2019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8871-19B0-4EDE-BCCF-C23A48ED0D6C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827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E74D9D-DF47-4379-832C-6B61D678342B}" type="datetimeFigureOut">
              <a:rPr lang="en-US" smtClean="0">
                <a:solidFill>
                  <a:srgbClr val="B13F9A"/>
                </a:solidFill>
              </a:rPr>
              <a:pPr/>
              <a:t>10/10/2019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8871-19B0-4EDE-BCCF-C23A48ED0D6C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730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E74D9D-DF47-4379-832C-6B61D678342B}" type="datetimeFigureOut">
              <a:rPr lang="en-US" smtClean="0">
                <a:solidFill>
                  <a:srgbClr val="F4E7ED"/>
                </a:solidFill>
              </a:rPr>
              <a:pPr/>
              <a:t>10/10/2019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8871-19B0-4EDE-BCCF-C23A48ED0D6C}" type="slidenum">
              <a:rPr lang="en-US" smtClean="0">
                <a:solidFill>
                  <a:srgbClr val="F4E7ED"/>
                </a:solidFill>
              </a:rPr>
              <a:pPr/>
              <a:t>‹#›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4875621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E74D9D-DF47-4379-832C-6B61D678342B}" type="datetimeFigureOut">
              <a:rPr lang="en-US" smtClean="0">
                <a:solidFill>
                  <a:srgbClr val="B13F9A"/>
                </a:solidFill>
              </a:rPr>
              <a:pPr/>
              <a:t>10/10/2019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8871-19B0-4EDE-BCCF-C23A48ED0D6C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024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EDE74D9D-DF47-4379-832C-6B61D678342B}" type="datetimeFigureOut">
              <a:rPr lang="en-US" smtClean="0">
                <a:solidFill>
                  <a:srgbClr val="B13F9A"/>
                </a:solidFill>
              </a:rPr>
              <a:pPr/>
              <a:t>10/10/2019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FD68871-19B0-4EDE-BCCF-C23A48ED0D6C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621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DE74D9D-DF47-4379-832C-6B61D678342B}" type="datetimeFigureOut">
              <a:rPr/>
              <a:pPr/>
              <a:t>10/10/2019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FD68871-19B0-4EDE-BCCF-C23A48ED0D6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5771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E74D9D-DF47-4379-832C-6B61D678342B}" type="datetimeFigureOut">
              <a:rPr lang="en-US" smtClean="0">
                <a:solidFill>
                  <a:srgbClr val="B13F9A"/>
                </a:solidFill>
              </a:rPr>
              <a:pPr/>
              <a:t>10/10/2019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8871-19B0-4EDE-BCCF-C23A48ED0D6C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648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DE74D9D-DF47-4379-832C-6B61D678342B}" type="datetimeFigureOut">
              <a:rPr lang="en-US" smtClean="0">
                <a:solidFill>
                  <a:srgbClr val="B13F9A"/>
                </a:solidFill>
              </a:rPr>
              <a:pPr/>
              <a:t>10/10/2019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DFD68871-19B0-4EDE-BCCF-C23A48ED0D6C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561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E74D9D-DF47-4379-832C-6B61D678342B}" type="datetimeFigureOut">
              <a:rPr lang="en-US" smtClean="0">
                <a:solidFill>
                  <a:srgbClr val="B13F9A"/>
                </a:solidFill>
              </a:rPr>
              <a:pPr/>
              <a:t>10/10/2019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8871-19B0-4EDE-BCCF-C23A48ED0D6C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4870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E74D9D-DF47-4379-832C-6B61D678342B}" type="datetimeFigureOut">
              <a:rPr lang="en-US" smtClean="0">
                <a:solidFill>
                  <a:srgbClr val="B13F9A"/>
                </a:solidFill>
              </a:rPr>
              <a:pPr/>
              <a:t>10/10/2019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8871-19B0-4EDE-BCCF-C23A48ED0D6C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9457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E74D9D-DF47-4379-832C-6B61D678342B}" type="datetimeFigureOut">
              <a:rPr lang="en-US" smtClean="0">
                <a:solidFill>
                  <a:srgbClr val="B13F9A"/>
                </a:solidFill>
              </a:rPr>
              <a:pPr/>
              <a:t>10/10/2019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8871-19B0-4EDE-BCCF-C23A48ED0D6C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8536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DE74D9D-DF47-4379-832C-6B61D678342B}" type="datetimeFigureOut">
              <a:rPr lang="en-US" smtClean="0">
                <a:solidFill>
                  <a:srgbClr val="B13F9A"/>
                </a:solidFill>
              </a:rPr>
              <a:pPr/>
              <a:t>10/10/2019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8871-19B0-4EDE-BCCF-C23A48ED0D6C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2635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E74D9D-DF47-4379-832C-6B61D678342B}" type="datetimeFigureOut">
              <a:rPr lang="en-US" smtClean="0">
                <a:solidFill>
                  <a:srgbClr val="B13F9A"/>
                </a:solidFill>
              </a:rPr>
              <a:pPr/>
              <a:t>10/10/2019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8871-19B0-4EDE-BCCF-C23A48ED0D6C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1251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E74D9D-DF47-4379-832C-6B61D678342B}" type="datetimeFigureOut">
              <a:rPr lang="en-US" smtClean="0">
                <a:solidFill>
                  <a:srgbClr val="F4E7ED"/>
                </a:solidFill>
              </a:rPr>
              <a:pPr/>
              <a:t>10/10/2019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8871-19B0-4EDE-BCCF-C23A48ED0D6C}" type="slidenum">
              <a:rPr lang="en-US" smtClean="0">
                <a:solidFill>
                  <a:srgbClr val="F4E7ED"/>
                </a:solidFill>
              </a:rPr>
              <a:pPr/>
              <a:t>‹#›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1766256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E74D9D-DF47-4379-832C-6B61D678342B}" type="datetimeFigureOut">
              <a:rPr lang="en-US" smtClean="0">
                <a:solidFill>
                  <a:srgbClr val="B13F9A"/>
                </a:solidFill>
              </a:rPr>
              <a:pPr/>
              <a:t>10/10/2019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8871-19B0-4EDE-BCCF-C23A48ED0D6C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0235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EDE74D9D-DF47-4379-832C-6B61D678342B}" type="datetimeFigureOut">
              <a:rPr lang="en-US" smtClean="0">
                <a:solidFill>
                  <a:srgbClr val="B13F9A"/>
                </a:solidFill>
              </a:rPr>
              <a:pPr/>
              <a:t>10/10/2019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FD68871-19B0-4EDE-BCCF-C23A48ED0D6C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332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DE74D9D-DF47-4379-832C-6B61D678342B}" type="datetimeFigureOut">
              <a:rPr lang="en-US" smtClean="0">
                <a:solidFill>
                  <a:srgbClr val="B13F9A"/>
                </a:solidFill>
              </a:rPr>
              <a:pPr/>
              <a:t>10/10/2019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FD68871-19B0-4EDE-BCCF-C23A48ED0D6C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30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DE74D9D-DF47-4379-832C-6B61D678342B}" type="datetimeFigureOut">
              <a:rPr lang="en-US" smtClean="0">
                <a:solidFill>
                  <a:srgbClr val="B13F9A"/>
                </a:solidFill>
              </a:rPr>
              <a:pPr/>
              <a:t>10/10/2019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FD68871-19B0-4EDE-BCCF-C23A48ED0D6C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837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rie.gov/employment/index.asp" TargetMode="Externa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2.erie.gov/employment/index.php?q=subscribe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2.erie.gov/employment/index.php?q=faqs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2286000"/>
            <a:ext cx="6033868" cy="2868168"/>
          </a:xfrm>
        </p:spPr>
        <p:txBody>
          <a:bodyPr/>
          <a:lstStyle/>
          <a:p>
            <a:pPr algn="ctr"/>
            <a:r>
              <a:rPr lang="en-US" sz="3200" dirty="0" smtClean="0"/>
              <a:t>Erie County </a:t>
            </a:r>
            <a:br>
              <a:rPr lang="en-US" sz="3200" dirty="0" smtClean="0"/>
            </a:br>
            <a:r>
              <a:rPr lang="en-US" sz="3200" dirty="0" smtClean="0"/>
              <a:t>Civil service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A guide to Civil Service Employment, the application process and what to expect after…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5410200"/>
            <a:ext cx="6172200" cy="110124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Presented by: Krystle Hinton, Personnel Specialist 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33400"/>
            <a:ext cx="2210740" cy="221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44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purpose of Civil service…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>
                <a:solidFill>
                  <a:schemeClr val="tx1"/>
                </a:solidFill>
              </a:rPr>
              <a:t>To provide a qualified workforce for the peoples government </a:t>
            </a:r>
          </a:p>
          <a:p>
            <a:pPr marL="292608" lvl="1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Based on the concept of merit, fitness and promotion from within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1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What/who does Erie County Civil Service Represent?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Covers over 24,000 classified Civil Service jobs locally throughout Erie County’s Towns Villages, School Districts, ECMC, ECC, ECWA and Erie County Departments.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Responsible for the application and examination process, the establishment and maintenance of Civil Service Eligible Lists, the maintenance of all official employment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15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Types of Jobs are Civil Service?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common types of positions</a:t>
            </a:r>
            <a:endParaRPr lang="en-US" dirty="0"/>
          </a:p>
          <a:p>
            <a:pPr lvl="2"/>
            <a:r>
              <a:rPr lang="en-US" dirty="0" smtClean="0"/>
              <a:t>Non-competitive</a:t>
            </a:r>
            <a:r>
              <a:rPr lang="en-US" dirty="0"/>
              <a:t>: Qualifications, not practicable to test (Ex. Commonly positions with rapidly changing skill sets ex. IT, or pre-licensed positions ex. Nurses) </a:t>
            </a:r>
          </a:p>
          <a:p>
            <a:pPr lvl="2"/>
            <a:r>
              <a:rPr lang="en-US" dirty="0">
                <a:solidFill>
                  <a:schemeClr val="tx2"/>
                </a:solidFill>
              </a:rPr>
              <a:t>Competitive: Qualifications, subject to examination and list </a:t>
            </a:r>
            <a:r>
              <a:rPr lang="en-US" dirty="0" smtClean="0">
                <a:solidFill>
                  <a:schemeClr val="tx2"/>
                </a:solidFill>
              </a:rPr>
              <a:t>eligibility. </a:t>
            </a:r>
            <a:r>
              <a:rPr lang="en-US" dirty="0">
                <a:solidFill>
                  <a:schemeClr val="tx2"/>
                </a:solidFill>
              </a:rPr>
              <a:t>M</a:t>
            </a:r>
            <a:r>
              <a:rPr lang="en-US" dirty="0" smtClean="0">
                <a:solidFill>
                  <a:schemeClr val="tx2"/>
                </a:solidFill>
              </a:rPr>
              <a:t>ay </a:t>
            </a:r>
            <a:r>
              <a:rPr lang="en-US" dirty="0">
                <a:solidFill>
                  <a:schemeClr val="tx2"/>
                </a:solidFill>
              </a:rPr>
              <a:t>include more than one form of </a:t>
            </a:r>
            <a:r>
              <a:rPr lang="en-US" dirty="0" smtClean="0">
                <a:solidFill>
                  <a:schemeClr val="tx2"/>
                </a:solidFill>
              </a:rPr>
              <a:t>examination: </a:t>
            </a:r>
            <a:r>
              <a:rPr lang="en-US" dirty="0">
                <a:solidFill>
                  <a:schemeClr val="tx2"/>
                </a:solidFill>
              </a:rPr>
              <a:t>performance tests, cognitive </a:t>
            </a:r>
            <a:r>
              <a:rPr lang="en-US" dirty="0" smtClean="0">
                <a:solidFill>
                  <a:schemeClr val="tx2"/>
                </a:solidFill>
              </a:rPr>
              <a:t>exams , agility</a:t>
            </a:r>
          </a:p>
          <a:p>
            <a:pPr lvl="5"/>
            <a:r>
              <a:rPr lang="en-US" dirty="0" smtClean="0">
                <a:solidFill>
                  <a:schemeClr val="tx2"/>
                </a:solidFill>
              </a:rPr>
              <a:t>Ex: Clerk typist, senior clerk typist, caseworker, civil engineer</a:t>
            </a:r>
            <a:endParaRPr lang="en-US" dirty="0">
              <a:solidFill>
                <a:schemeClr val="tx2"/>
              </a:solidFill>
            </a:endParaRPr>
          </a:p>
          <a:p>
            <a:pPr lvl="2"/>
            <a:r>
              <a:rPr lang="en-US" dirty="0"/>
              <a:t>Labor: Generally no minimum qualifications and not practicable to </a:t>
            </a:r>
            <a:r>
              <a:rPr lang="en-US" dirty="0" smtClean="0"/>
              <a:t>test, receives on the job training  example: Highways Laborer, grounds crew worker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584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1430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Applying for Competitive Positions Through Civil Service Exams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667000"/>
            <a:ext cx="7239000" cy="3657600"/>
          </a:xfrm>
        </p:spPr>
        <p:txBody>
          <a:bodyPr/>
          <a:lstStyle/>
          <a:p>
            <a:r>
              <a:rPr lang="en-US" dirty="0"/>
              <a:t>Applicants are encouraged to visit Erie County’s Website at </a:t>
            </a:r>
            <a:r>
              <a:rPr lang="en-US" dirty="0">
                <a:hlinkClick r:id="rId2"/>
              </a:rPr>
              <a:t>http://www.erie.gov/employment/index.asp</a:t>
            </a:r>
            <a:r>
              <a:rPr lang="en-US" dirty="0"/>
              <a:t> for a list of current exams posted for both the general public as well as current employees.  Applicants may also call the Erie County Civil Service Hotline at 716-858-8729 for a list of upcoming exam opportunities.</a:t>
            </a:r>
          </a:p>
        </p:txBody>
      </p:sp>
    </p:spTree>
    <p:extLst>
      <p:ext uri="{BB962C8B-B14F-4D97-AF65-F5344CB8AC3E}">
        <p14:creationId xmlns:p14="http://schemas.microsoft.com/office/powerpoint/2010/main" val="3496470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to include in your application…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Payment processing fee or waiver form and documentation</a:t>
            </a:r>
          </a:p>
          <a:p>
            <a:r>
              <a:rPr lang="en-US" dirty="0" smtClean="0"/>
              <a:t>Proof of education, licensure, certification, if required (transcripts, RN, drivers license-CDL etc.)</a:t>
            </a:r>
          </a:p>
          <a:p>
            <a:r>
              <a:rPr lang="en-US" dirty="0" smtClean="0"/>
              <a:t>Make sure to include all employment history information required including applicable dates and status i.e. full time, part time, hours per week.  *</a:t>
            </a:r>
            <a:r>
              <a:rPr lang="en-US" dirty="0"/>
              <a:t>A</a:t>
            </a:r>
            <a:r>
              <a:rPr lang="en-US" dirty="0" smtClean="0"/>
              <a:t>ll experience is pro-rated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39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Deadlines to know: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written exams have a last filing date and applications must be received by that date and time in order to allow for application review and scheduling. Late applications cannot be accepted.  </a:t>
            </a:r>
          </a:p>
          <a:p>
            <a:endParaRPr lang="en-US" dirty="0" smtClean="0"/>
          </a:p>
          <a:p>
            <a:pPr lvl="4"/>
            <a:r>
              <a:rPr lang="en-US" sz="2400" dirty="0" smtClean="0"/>
              <a:t>To ensure you do not miss out on any opportunities we suggest e-subscribing for upcoming exam announcements at: </a:t>
            </a:r>
            <a:r>
              <a:rPr lang="en-US" sz="2400" dirty="0">
                <a:solidFill>
                  <a:srgbClr val="0070C0"/>
                </a:solidFill>
                <a:hlinkClick r:id="rId2"/>
              </a:rPr>
              <a:t>http://</a:t>
            </a:r>
            <a:r>
              <a:rPr lang="en-US" sz="2400" dirty="0" smtClean="0">
                <a:solidFill>
                  <a:srgbClr val="0070C0"/>
                </a:solidFill>
                <a:hlinkClick r:id="rId2"/>
              </a:rPr>
              <a:t>www2.erie.gov/employment/index.php?q=subscribe</a:t>
            </a:r>
            <a:endParaRPr lang="en-US" sz="2400" dirty="0" smtClean="0">
              <a:solidFill>
                <a:srgbClr val="0070C0"/>
              </a:solidFill>
            </a:endParaRPr>
          </a:p>
          <a:p>
            <a:pPr lvl="4"/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559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you apply: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Admission notices are mailed out approximately one week prior to the exam date and includes time, date and location information for the exam. </a:t>
            </a:r>
          </a:p>
          <a:p>
            <a:pPr marL="0" indent="0">
              <a:buNone/>
            </a:pPr>
            <a:endParaRPr lang="en-US" dirty="0" smtClean="0"/>
          </a:p>
          <a:p>
            <a:pPr lvl="2"/>
            <a:r>
              <a:rPr lang="en-US" dirty="0" smtClean="0"/>
              <a:t>Should an applicant be disqualified to take an exam they will receive notification along with a deadline to appeal the decision in writing.  Appeals cannot be taken after the deadline. All appeals decisions are final.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335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the Exam…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Applicants will receive score notifications approximately 4 to 6 months post the exam date.  They will also receive notification if there is any outstanding information required in order to be fully eligible on a list  ex: transcripts.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689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Eligible lists are sent to hiring agencies…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Once hiring agencies have the list of successful candidates from the exam (This is commonly referred to as the eligible list)</a:t>
            </a:r>
          </a:p>
          <a:p>
            <a:r>
              <a:rPr lang="en-US" dirty="0" smtClean="0"/>
              <a:t>Candidates will begin to receive canvass letters from hiring agencies to determine their interest based on position specifics:</a:t>
            </a:r>
          </a:p>
          <a:p>
            <a:pPr lvl="5"/>
            <a:r>
              <a:rPr lang="en-US" dirty="0" smtClean="0"/>
              <a:t>Employer</a:t>
            </a:r>
          </a:p>
          <a:p>
            <a:pPr lvl="5"/>
            <a:r>
              <a:rPr lang="en-US" dirty="0" smtClean="0"/>
              <a:t>Location</a:t>
            </a:r>
          </a:p>
          <a:p>
            <a:pPr lvl="5"/>
            <a:r>
              <a:rPr lang="en-US" dirty="0" smtClean="0"/>
              <a:t>Salary</a:t>
            </a:r>
          </a:p>
          <a:p>
            <a:pPr lvl="5"/>
            <a:r>
              <a:rPr lang="en-US" dirty="0"/>
              <a:t>H</a:t>
            </a:r>
            <a:r>
              <a:rPr lang="en-US" dirty="0" smtClean="0"/>
              <a:t>ours/schedule</a:t>
            </a:r>
          </a:p>
          <a:p>
            <a:pPr marL="1289304" lvl="5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66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is eligible to be </a:t>
            </a:r>
            <a:r>
              <a:rPr lang="en-US" dirty="0" smtClean="0"/>
              <a:t>appointed?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is </a:t>
            </a:r>
            <a:r>
              <a:rPr lang="en-US" dirty="0"/>
              <a:t>Immediately </a:t>
            </a:r>
            <a:r>
              <a:rPr lang="en-US" dirty="0" smtClean="0"/>
              <a:t>Reachable: </a:t>
            </a:r>
            <a:endParaRPr lang="en-US" dirty="0"/>
          </a:p>
          <a:p>
            <a:pPr lvl="1"/>
            <a:r>
              <a:rPr lang="en-US" dirty="0"/>
              <a:t>Top three plus equal to the third</a:t>
            </a:r>
          </a:p>
          <a:p>
            <a:pPr lvl="2"/>
            <a:r>
              <a:rPr lang="en-US" dirty="0"/>
              <a:t>Sample </a:t>
            </a:r>
            <a:r>
              <a:rPr lang="en-US" dirty="0" smtClean="0"/>
              <a:t>Rule of Three:</a:t>
            </a:r>
            <a:endParaRPr lang="en-US" dirty="0"/>
          </a:p>
          <a:p>
            <a:pPr lvl="3"/>
            <a:r>
              <a:rPr lang="en-US" dirty="0" smtClean="0">
                <a:solidFill>
                  <a:srgbClr val="00B050"/>
                </a:solidFill>
              </a:rPr>
              <a:t>#1- </a:t>
            </a:r>
            <a:r>
              <a:rPr lang="en-US" dirty="0">
                <a:solidFill>
                  <a:srgbClr val="00B050"/>
                </a:solidFill>
              </a:rPr>
              <a:t>100</a:t>
            </a:r>
          </a:p>
          <a:p>
            <a:pPr lvl="3"/>
            <a:r>
              <a:rPr lang="en-US" dirty="0" smtClean="0">
                <a:solidFill>
                  <a:srgbClr val="00B050"/>
                </a:solidFill>
              </a:rPr>
              <a:t>#2-100</a:t>
            </a:r>
            <a:endParaRPr lang="en-US" dirty="0">
              <a:solidFill>
                <a:srgbClr val="00B050"/>
              </a:solidFill>
            </a:endParaRPr>
          </a:p>
          <a:p>
            <a:pPr lvl="3"/>
            <a:r>
              <a:rPr lang="en-US" dirty="0" smtClean="0">
                <a:solidFill>
                  <a:srgbClr val="00B050"/>
                </a:solidFill>
              </a:rPr>
              <a:t>#3-95</a:t>
            </a:r>
            <a:endParaRPr lang="en-US" dirty="0">
              <a:solidFill>
                <a:srgbClr val="00B050"/>
              </a:solidFill>
            </a:endParaRPr>
          </a:p>
          <a:p>
            <a:pPr lvl="3"/>
            <a:r>
              <a:rPr lang="en-US" dirty="0" smtClean="0">
                <a:solidFill>
                  <a:srgbClr val="00B050"/>
                </a:solidFill>
              </a:rPr>
              <a:t>#4-95</a:t>
            </a:r>
            <a:endParaRPr lang="en-US" dirty="0">
              <a:solidFill>
                <a:srgbClr val="00B050"/>
              </a:solidFill>
            </a:endParaRPr>
          </a:p>
          <a:p>
            <a:pPr lvl="3"/>
            <a:r>
              <a:rPr lang="en-US" dirty="0" smtClean="0"/>
              <a:t>#5-90</a:t>
            </a:r>
            <a:endParaRPr lang="en-US" dirty="0"/>
          </a:p>
          <a:p>
            <a:pPr lvl="3"/>
            <a:r>
              <a:rPr lang="en-US" dirty="0" smtClean="0"/>
              <a:t>#6-90</a:t>
            </a:r>
          </a:p>
          <a:p>
            <a:pPr lvl="3"/>
            <a:endParaRPr lang="en-US" dirty="0"/>
          </a:p>
          <a:p>
            <a:pPr lvl="3"/>
            <a:r>
              <a:rPr lang="en-US" dirty="0" smtClean="0"/>
              <a:t>*Hire must be made from #’s 1-4 above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122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Candidates are hired!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Frequently asked questions </a:t>
            </a:r>
            <a:r>
              <a:rPr lang="en-US" smtClean="0"/>
              <a:t>and answers </a:t>
            </a:r>
            <a:r>
              <a:rPr lang="en-US" dirty="0" smtClean="0"/>
              <a:t>can be found at:</a:t>
            </a:r>
          </a:p>
          <a:p>
            <a:endParaRPr lang="en-US" dirty="0"/>
          </a:p>
          <a:p>
            <a:pPr lvl="2"/>
            <a:r>
              <a:rPr lang="en-US" dirty="0">
                <a:hlinkClick r:id="rId2"/>
              </a:rPr>
              <a:t>http://www2.erie.gov/employment/index.php?q=faqs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3429000"/>
            <a:ext cx="715164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Erie County Department of Personnel- Exams Division</a:t>
            </a:r>
          </a:p>
          <a:p>
            <a:pPr algn="ctr"/>
            <a:r>
              <a:rPr lang="en-US" sz="2800" dirty="0" smtClean="0"/>
              <a:t>95 Franklin Street Room 604</a:t>
            </a:r>
          </a:p>
          <a:p>
            <a:pPr algn="ctr"/>
            <a:r>
              <a:rPr lang="en-US" sz="2800" dirty="0" smtClean="0"/>
              <a:t>Hours: 8:30am – 4:30pm</a:t>
            </a:r>
          </a:p>
          <a:p>
            <a:pPr algn="ctr"/>
            <a:r>
              <a:rPr lang="en-US" sz="2800" dirty="0" smtClean="0"/>
              <a:t>Phone:  716-858-8484</a:t>
            </a:r>
          </a:p>
          <a:p>
            <a:pPr algn="ctr"/>
            <a:r>
              <a:rPr lang="en-US" sz="2800" dirty="0" smtClean="0"/>
              <a:t>Fax: 716-858-8445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6996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</TotalTime>
  <Words>620</Words>
  <Application>Microsoft Office PowerPoint</Application>
  <PresentationFormat>On-screen Show (4:3)</PresentationFormat>
  <Paragraphs>60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Opulent</vt:lpstr>
      <vt:lpstr>1_Opulent</vt:lpstr>
      <vt:lpstr>Erie County  Civil service  A guide to Civil Service Employment, the application process and what to expect after… </vt:lpstr>
      <vt:lpstr>The purpose of Civil service… </vt:lpstr>
      <vt:lpstr>What/who does Erie County Civil Service Represent? </vt:lpstr>
      <vt:lpstr>What Types of Jobs are Civil Service?</vt:lpstr>
      <vt:lpstr>Applying for Competitive Positions Through Civil Service Exams Process</vt:lpstr>
      <vt:lpstr>What to include in your application…</vt:lpstr>
      <vt:lpstr>Deadlines to know:</vt:lpstr>
      <vt:lpstr>After you apply: </vt:lpstr>
      <vt:lpstr>After the Exam…</vt:lpstr>
      <vt:lpstr>Eligible lists are sent to hiring agencies… </vt:lpstr>
      <vt:lpstr>Who is eligible to be appointed?</vt:lpstr>
      <vt:lpstr>Candidates are hired! </vt:lpstr>
    </vt:vector>
  </TitlesOfParts>
  <Company>County of Erie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Erie County  Civil service  A guide to Civil Service Employment, the application process and what to expect after…</dc:title>
  <dc:creator>Czechowski, Mindy</dc:creator>
  <cp:lastModifiedBy>Czechowski, Mindy</cp:lastModifiedBy>
  <cp:revision>7</cp:revision>
  <cp:lastPrinted>2019-10-10T21:35:24Z</cp:lastPrinted>
  <dcterms:created xsi:type="dcterms:W3CDTF">2019-10-10T20:20:06Z</dcterms:created>
  <dcterms:modified xsi:type="dcterms:W3CDTF">2019-10-10T21:36:25Z</dcterms:modified>
</cp:coreProperties>
</file>